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309" r:id="rId7"/>
    <p:sldId id="310" r:id="rId8"/>
    <p:sldId id="311" r:id="rId9"/>
    <p:sldId id="312" r:id="rId10"/>
    <p:sldId id="314" r:id="rId11"/>
    <p:sldId id="313" r:id="rId12"/>
    <p:sldId id="266" r:id="rId13"/>
    <p:sldId id="261" r:id="rId14"/>
    <p:sldId id="262" r:id="rId15"/>
    <p:sldId id="265" r:id="rId16"/>
    <p:sldId id="267" r:id="rId17"/>
    <p:sldId id="302" r:id="rId18"/>
    <p:sldId id="297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61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6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1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5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7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9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9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26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47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02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12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7C2F799-F3DE-4E0E-BD20-9ADE44D1C1AE}" type="datetimeFigureOut">
              <a:rPr lang="en-US" smtClean="0"/>
              <a:t>12/24/2024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3EF9D30-40AC-4E01-88B6-C1B881AB617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7651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2.wdp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6.wdp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2.wdp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5.wdp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7.wdp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9.wdp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1.wdp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3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3.wdp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5.wdp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8.wdp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39.wdp"/><Relationship Id="rId7" Type="http://schemas.microsoft.com/office/2007/relationships/hdphoto" Target="../media/hdphoto4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0.wdp"/><Relationship Id="rId4" Type="http://schemas.openxmlformats.org/officeDocument/2006/relationships/image" Target="../media/image45.png"/><Relationship Id="rId9" Type="http://schemas.microsoft.com/office/2007/relationships/hdphoto" Target="../media/hdphoto42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4.wdp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7" Type="http://schemas.microsoft.com/office/2007/relationships/hdphoto" Target="../media/hdphoto47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microsoft.com/office/2007/relationships/hdphoto" Target="../media/hdphoto46.wdp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8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9.wdp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0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1.wdp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2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53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54.wdp"/><Relationship Id="rId7" Type="http://schemas.microsoft.com/office/2007/relationships/hdphoto" Target="../media/hdphoto56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55.wdp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7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983C2-DB77-4F08-8E4F-B9DAB3862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 Image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D2E23A-A94E-48F0-8B1D-1AC09A467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4296" y="3133839"/>
            <a:ext cx="10993546" cy="3293594"/>
          </a:xfrm>
        </p:spPr>
        <p:txBody>
          <a:bodyPr>
            <a:normAutofit/>
          </a:bodyPr>
          <a:lstStyle/>
          <a:p>
            <a:pPr algn="ctr"/>
            <a:r>
              <a:rPr lang="en-US" sz="48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Chapter7: Fourier Transform</a:t>
            </a:r>
          </a:p>
          <a:p>
            <a:pPr algn="ctr"/>
            <a:endParaRPr lang="en-US" sz="2400" cap="none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Dr. Mohammad Javad Parseh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Jahrom University</a:t>
            </a:r>
          </a:p>
          <a:p>
            <a:pPr algn="ctr"/>
            <a:r>
              <a:rPr lang="en-US" sz="2400" cap="none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of Computer Engineering and Information Technology</a:t>
            </a:r>
          </a:p>
          <a:p>
            <a:pPr algn="ctr"/>
            <a:r>
              <a:rPr lang="en-US" sz="1800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October 2024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37859-89E8-4C02-882C-CEC395F53B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521" y="512237"/>
            <a:ext cx="1250958" cy="1250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774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89A3-EB89-42D2-8362-624B4DA2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F(0)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nothing but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average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f(x)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since </a:t>
            </a:r>
            <a:r>
              <a:rPr lang="en-US" sz="2400" i="1" dirty="0">
                <a:solidFill>
                  <a:schemeClr val="tx1"/>
                </a:solidFill>
                <a:latin typeface="CMR10"/>
              </a:rPr>
              <a:t>e</a:t>
            </a:r>
            <a:r>
              <a:rPr lang="en-US" sz="2400" i="1" baseline="30000" dirty="0">
                <a:solidFill>
                  <a:schemeClr val="tx1"/>
                </a:solidFill>
                <a:latin typeface="CMR10"/>
              </a:rPr>
              <a:t>0</a:t>
            </a:r>
            <a:r>
              <a:rPr lang="en-US" sz="2400" i="1" dirty="0">
                <a:solidFill>
                  <a:schemeClr val="tx1"/>
                </a:solidFill>
                <a:latin typeface="CMR10"/>
              </a:rPr>
              <a:t> = 1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F(0)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has a non-zero real part while the imaginary part is zero.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Let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f(x)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be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discrete function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only four values: </a:t>
            </a:r>
            <a:r>
              <a:rPr lang="en-US" sz="2400" i="1" dirty="0">
                <a:solidFill>
                  <a:schemeClr val="tx1"/>
                </a:solidFill>
                <a:latin typeface="CMR10"/>
              </a:rPr>
              <a:t>f(0) = 2, f(1) = 3, f(2) = 2, f(3) = 1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Note that the size of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4, hence L = 4.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8A95E-4EC7-4714-B3CA-C1CA56DBAD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01210" y="4350683"/>
            <a:ext cx="7389580" cy="112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</p:spPr>
            <p:txBody>
              <a:bodyPr>
                <a:normAutofit lnSpcReduction="10000"/>
              </a:bodyPr>
              <a:lstStyle/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 four coefficients of the Fourier transform are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 −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𝑖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  <a:blipFill>
                <a:blip r:embed="rId2"/>
                <a:stretch>
                  <a:fillRect l="-608" b="-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0305D9F-AE4C-433B-803F-C5F848CB2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9423" y="1952161"/>
            <a:ext cx="7073153" cy="319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5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544F-EEDB-4082-A5C5-C7C128EBD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Two-Dimensional Fourier Transform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86A2384-A893-48FB-A243-E6C03AFA22E3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10877216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Fourier transform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inverse Fourier transform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two variables are given by the following equations: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D36E27-83C2-4C09-9247-130396CAC28B}"/>
              </a:ext>
            </a:extLst>
          </p:cNvPr>
          <p:cNvGrpSpPr/>
          <p:nvPr/>
        </p:nvGrpSpPr>
        <p:grpSpPr>
          <a:xfrm>
            <a:off x="2515720" y="3479909"/>
            <a:ext cx="7160559" cy="2531290"/>
            <a:chOff x="1409700" y="2557462"/>
            <a:chExt cx="9372600" cy="33132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8F46E9-C588-481D-8CF4-987B3F84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9700" y="2557462"/>
              <a:ext cx="9372600" cy="17430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4F1BCC-629E-41F3-89C4-637183DB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409700" y="4296390"/>
              <a:ext cx="9370103" cy="1574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69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5F5-6868-4A22-A4A4-D121FB5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Two-Dimensional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7BEC03-B7F7-4520-9D12-15D892DA6FD8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10877216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discrete Fourier transform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inverse discrete Fourier transform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a 2D function,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f(x, y)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with size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K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given by the following equation: </a:t>
            </a:r>
            <a:r>
              <a:rPr lang="en-US" sz="2400" dirty="0">
                <a:solidFill>
                  <a:schemeClr val="tx1"/>
                </a:solidFill>
                <a:latin typeface="CMR10"/>
              </a:rPr>
              <a:t>(</a:t>
            </a:r>
            <a:r>
              <a:rPr lang="en-US" sz="2400" i="1" dirty="0">
                <a:solidFill>
                  <a:schemeClr val="tx1"/>
                </a:solidFill>
                <a:latin typeface="CMR10"/>
              </a:rPr>
              <a:t>x, u = 1, 2, …, L−1 </a:t>
            </a:r>
            <a:r>
              <a:rPr lang="en-US" sz="2400" dirty="0">
                <a:solidFill>
                  <a:schemeClr val="tx1"/>
                </a:solidFill>
                <a:latin typeface="CMR10"/>
              </a:rPr>
              <a:t>and </a:t>
            </a:r>
            <a:r>
              <a:rPr lang="en-US" sz="2400" i="1" dirty="0">
                <a:solidFill>
                  <a:schemeClr val="tx1"/>
                </a:solidFill>
                <a:latin typeface="CMR10"/>
              </a:rPr>
              <a:t>y, v = 1, 2, …, K−1</a:t>
            </a:r>
            <a:r>
              <a:rPr lang="en-US" sz="2400" dirty="0">
                <a:solidFill>
                  <a:schemeClr val="tx1"/>
                </a:solidFill>
                <a:latin typeface="CMR10"/>
              </a:rPr>
              <a:t>)</a:t>
            </a:r>
          </a:p>
          <a:p>
            <a:pPr algn="just"/>
            <a:endParaRPr lang="en-US" sz="2400" dirty="0">
              <a:solidFill>
                <a:schemeClr val="tx1"/>
              </a:solidFill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385C54-09EB-44FF-B34E-B568BE38661A}"/>
              </a:ext>
            </a:extLst>
          </p:cNvPr>
          <p:cNvGrpSpPr/>
          <p:nvPr/>
        </p:nvGrpSpPr>
        <p:grpSpPr>
          <a:xfrm>
            <a:off x="2707229" y="3429000"/>
            <a:ext cx="6929941" cy="3127282"/>
            <a:chOff x="1600200" y="2386012"/>
            <a:chExt cx="8991600" cy="40576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C97586-8641-4D1C-88F1-E0EC01E7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00200" y="2386012"/>
              <a:ext cx="8991600" cy="20859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B0CDE9-4EEF-4CB2-9F68-E00489696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14550" y="4471987"/>
              <a:ext cx="7962900" cy="1971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1260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B4EDE-C52A-4C44-AF1D-AE041AEC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Two-Dimensional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02CEFE-EEE9-4BA3-B2EC-04B00E5FEABC}"/>
              </a:ext>
            </a:extLst>
          </p:cNvPr>
          <p:cNvSpPr txBox="1">
            <a:spLocks/>
          </p:cNvSpPr>
          <p:nvPr/>
        </p:nvSpPr>
        <p:spPr>
          <a:xfrm>
            <a:off x="733592" y="2332896"/>
            <a:ext cx="10877216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As in the case of 1D DFT,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u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v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frequency variables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spatial variables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magnitude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phase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power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Fourier transform in 2D is given by the following equation: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A36F-7A7B-4404-A140-9B182997A325}"/>
              </a:ext>
            </a:extLst>
          </p:cNvPr>
          <p:cNvGrpSpPr/>
          <p:nvPr/>
        </p:nvGrpSpPr>
        <p:grpSpPr>
          <a:xfrm>
            <a:off x="2865821" y="3429000"/>
            <a:ext cx="6460357" cy="3342313"/>
            <a:chOff x="1919287" y="2738997"/>
            <a:chExt cx="8505825" cy="4400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4761A2-5A9D-4A32-92BE-64D51D11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466975" y="2738997"/>
              <a:ext cx="7258050" cy="13620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ED7674-7227-4B3C-9815-EB43F86D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90875" y="4101072"/>
              <a:ext cx="5962650" cy="16573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101812F-9158-49C6-BC9E-AC9564884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19287" y="5758422"/>
              <a:ext cx="8505825" cy="1381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50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1575-30B2-418E-99FF-893F5756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 Fourier Transform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A9182-501C-4FCC-A093-947A1F337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2D spaces with (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x,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y) and (u, v)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as variables are referred to as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spatial domain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frequency domain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respectively.</a:t>
            </a:r>
          </a:p>
          <a:p>
            <a:pPr algn="just"/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F(0, 0)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average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all pixel values in the image. Hence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F(0, 0)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brightest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pixel in the Fourier transform image.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computational complexity of DFT is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</a:t>
            </a:r>
            <a:r>
              <a:rPr lang="en-US" sz="2400" i="1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2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Hence a modified method called Fast Fourier Transform (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FFT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 is used to calculate the Fourier transform. FFT has a complexity of </a:t>
            </a:r>
            <a:r>
              <a:rPr lang="en-US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NlogN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hence the word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“Fast”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its name.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3560185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66E6-DDE9-4F91-9D4D-D310DD1A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Fourier Transform using Python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4916D9-8265-49DE-B0F3-A9C972791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7096" y="2027855"/>
            <a:ext cx="6617808" cy="412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6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FE5F5-6868-4A22-A4A4-D121FB5FB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Fast Fourier Transform using Python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CA44E-85E8-4598-85D1-626147C59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1396" y="2142565"/>
            <a:ext cx="7329207" cy="430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27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Convolution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Convolution is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mathematical operation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that expresses the integral of the overlap between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two functions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convolution operation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expressed mathematically as: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the two functions and the * (asterisk) represents convolution.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F062E-C770-4976-AE4D-E183E8959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43757" y="3680012"/>
            <a:ext cx="4504484" cy="102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84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Convolution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satisfies the following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properties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:</a:t>
            </a:r>
          </a:p>
          <a:p>
            <a:pPr lvl="1"/>
            <a:r>
              <a:rPr lang="en-US" sz="22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 ∗ g = g ∗ f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Commutative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Property</a:t>
            </a:r>
          </a:p>
          <a:p>
            <a:pPr lvl="1"/>
            <a:r>
              <a:rPr lang="en-US" sz="22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 ∗ (g ∗ h) = (f ∗ g) ∗ h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Associative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Property</a:t>
            </a:r>
          </a:p>
          <a:p>
            <a:pPr lvl="1"/>
            <a:r>
              <a:rPr lang="en-US" sz="22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 ∗ (g + h) = f ∗ g + f ∗ 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Distributive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Property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operation is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simpler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Fourier space than in real space.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Fourier space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convolution is performed on the whole image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at once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However,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spatial domain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convolution is performed by sliding the filter window on the image.</a:t>
            </a:r>
          </a:p>
        </p:txBody>
      </p:sp>
    </p:spTree>
    <p:extLst>
      <p:ext uri="{BB962C8B-B14F-4D97-AF65-F5344CB8AC3E}">
        <p14:creationId xmlns:p14="http://schemas.microsoft.com/office/powerpoint/2010/main" val="1783294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E6E6A-336E-405A-A95E-8FA3FD02A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endParaRPr lang="en-US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9F41F-4364-4D04-9319-4F085473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process of converting an image from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spatial domain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frequency domain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provides valuable insight into the nature of the image.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some cases, an operation can be performed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more efficiently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frequency domain than in the spatial domain. 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We focus exclusively on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filtering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 image in the frequency domain. </a:t>
            </a: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92841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Convolution in Fourier Space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Let us assume that the convolution of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spatial domain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function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: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Fourier transform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of this function is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; then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defined as: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the Fourier transforms of the functions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respectively and the “.” (dot) represents multiplication.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Thus,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Fourier space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complex operation of convolution is replaced by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simpler multiplication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A43C13-C881-4F2A-9BF9-361EA664E4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23935" b="25715"/>
          <a:stretch/>
        </p:blipFill>
        <p:spPr>
          <a:xfrm>
            <a:off x="4569055" y="2761653"/>
            <a:ext cx="3053883" cy="4930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DED0E-834D-4ECE-A68F-4F56A1A832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0040" b="25362"/>
          <a:stretch/>
        </p:blipFill>
        <p:spPr>
          <a:xfrm>
            <a:off x="5077353" y="3835870"/>
            <a:ext cx="2037289" cy="36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5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Filtering in the Frequency Domain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low-pass filters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only low frequencies from the Fourier transform are used while high frequencies are blocked.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Similarly, in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high-pass filters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only high frequencies from the Fourier transform are used while the low frequencies are blocked.</a:t>
            </a:r>
          </a:p>
          <a:p>
            <a:pPr algn="just"/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Low-pass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filters are used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smooth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image or reduce noise, whereas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high-pass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filters are used to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sharpen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edges.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each case, three different filters, namely,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ideal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Butterworth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Gaussian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are considered. </a:t>
            </a:r>
          </a:p>
        </p:txBody>
      </p:sp>
    </p:spTree>
    <p:extLst>
      <p:ext uri="{BB962C8B-B14F-4D97-AF65-F5344CB8AC3E}">
        <p14:creationId xmlns:p14="http://schemas.microsoft.com/office/powerpoint/2010/main" val="3352376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Ideal Low-pass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function for the 2D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ideal low-pass filter (ILPF)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by: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a specified quantity and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d(</a:t>
            </a:r>
            <a:r>
              <a:rPr lang="en-US" sz="2400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u,v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Euclidean distance from the point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(u, v)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to the origin of the Fourier domain. 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Note that for an image of size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by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coordinates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origin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(M/2, N/2)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So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distance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cut-off frequency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origin.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3E66C2-2F22-4CF2-8B64-FAF92E74D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5244" y="2722967"/>
            <a:ext cx="4481512" cy="14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63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Ideal Low-pass Filter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a given image, after the convolution function is defined, the ideal low-pass filter can be performed with element-by-element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multiplication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FFT of the image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convolution function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Then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inverse FFT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performed on the convolved function to get the output image.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C7CA23-01F3-4A8D-8D09-CD410572C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12" y="4171154"/>
            <a:ext cx="4059887" cy="1984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7588CB-15C0-4F7E-B51B-9AB2836CE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50" y="4171154"/>
            <a:ext cx="3904917" cy="18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54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Ideal Low-pass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287B44-0614-461B-8C3D-453299191DF7}"/>
              </a:ext>
            </a:extLst>
          </p:cNvPr>
          <p:cNvGrpSpPr/>
          <p:nvPr/>
        </p:nvGrpSpPr>
        <p:grpSpPr>
          <a:xfrm>
            <a:off x="2635623" y="1932247"/>
            <a:ext cx="6734700" cy="4815714"/>
            <a:chOff x="4078941" y="1959141"/>
            <a:chExt cx="6734700" cy="4815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0B1FFB-9417-4966-BA36-AC16A0C0D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078941" y="1959141"/>
              <a:ext cx="3182939" cy="481571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59D10C-55C3-4C80-A6BE-1118367C7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30702" y="1959141"/>
              <a:ext cx="3182939" cy="22813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227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Butterworth Low-pass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function for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Butterworth lowpass filter (BLPF)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given below: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cut-off distance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origin for the frequency and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d(u, v)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Euclidean distance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origin.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this filter,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unlike the ILPF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pixel intensity at the cut-off radius does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not change rapidly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C6F17-EBC0-43FC-B03F-14DF8085A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7458" b="8335"/>
          <a:stretch/>
        </p:blipFill>
        <p:spPr>
          <a:xfrm>
            <a:off x="1378043" y="3110752"/>
            <a:ext cx="3861547" cy="1093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C67C0-8AE3-49CC-89C9-958B1F815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65" t="57255" r="11372" b="12810"/>
          <a:stretch/>
        </p:blipFill>
        <p:spPr>
          <a:xfrm>
            <a:off x="5239590" y="2917619"/>
            <a:ext cx="4737157" cy="14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66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Butterworth Low-pass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5978279-40D2-44CF-9D55-9DFCE9D4CD91}"/>
              </a:ext>
            </a:extLst>
          </p:cNvPr>
          <p:cNvGrpSpPr/>
          <p:nvPr/>
        </p:nvGrpSpPr>
        <p:grpSpPr>
          <a:xfrm>
            <a:off x="2092604" y="1927411"/>
            <a:ext cx="8006792" cy="4573374"/>
            <a:chOff x="2859742" y="1918446"/>
            <a:chExt cx="8006792" cy="45733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B8D3F0-33F5-47E0-AFC9-68D5FD1DD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59742" y="1918446"/>
              <a:ext cx="3797614" cy="45733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3D0B9E-04BF-4AC3-A933-7EE78D5BF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162800" y="1918446"/>
              <a:ext cx="3703734" cy="4177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693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Gaussian Low-pass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function for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Gaussian low-pass filter (GLPF)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below:</a:t>
            </a:r>
          </a:p>
          <a:p>
            <a:pPr algn="just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2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cut-off frequency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2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d(u, v)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Euclidean distance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origin.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filter creates a much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more gradual change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intensity at the cut-off radius compared to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Butterworth low-pass filter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DE220-0AFF-40B8-9248-B95C0038D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7849" y="3240250"/>
            <a:ext cx="3621741" cy="834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2A34D-4F2D-43C7-AA03-D41B26C6FD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91"/>
          <a:stretch/>
        </p:blipFill>
        <p:spPr>
          <a:xfrm>
            <a:off x="5239590" y="2871743"/>
            <a:ext cx="4908457" cy="15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5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Gaussian Low-pass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521956-3D4E-482B-A7DB-E3E3DC3966BE}"/>
              </a:ext>
            </a:extLst>
          </p:cNvPr>
          <p:cNvGrpSpPr/>
          <p:nvPr/>
        </p:nvGrpSpPr>
        <p:grpSpPr>
          <a:xfrm>
            <a:off x="2635468" y="1963270"/>
            <a:ext cx="6921063" cy="4589929"/>
            <a:chOff x="3156989" y="1918447"/>
            <a:chExt cx="6921063" cy="45899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A3F70EC-2BB8-4A8C-8C4A-B3C0D7245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56989" y="1918447"/>
              <a:ext cx="3007112" cy="458992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D837DF1-112F-4A09-91C4-D2C3EF3F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30759" y="1918447"/>
              <a:ext cx="3247293" cy="2483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509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Gaussian Low-pass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ILPF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extremely blurred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due to the sharp change in the ILPF convolution function at the cut-off radius. There are also severe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ringing artifacts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spaghetti-like structure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the background next to the foreground pixels.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BLPF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the convolution function is continuous which results in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less blurring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fewer ringing artifacts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compared to ILPF. </a:t>
            </a:r>
          </a:p>
          <a:p>
            <a:pPr algn="just"/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Since a smoothing operator forms the GLPF convolution function, the output of GLPF is even </a:t>
            </a:r>
            <a:r>
              <a:rPr lang="en-US" sz="2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less blurred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when compared to both ILPF and BLPF. </a:t>
            </a:r>
          </a:p>
          <a:p>
            <a:pPr algn="just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742052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9360-EBDD-4BF9-A7CC-25D26B69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A28EE-8634-4F57-9F51-80E979C83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108784" cy="3678303"/>
          </a:xfrm>
        </p:spPr>
        <p:txBody>
          <a:bodyPr>
            <a:no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French mathematician </a:t>
            </a:r>
            <a:r>
              <a:rPr lang="en-U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Jean Joseph Fourier </a:t>
            </a:r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developed Fourier transforms in an attempt to solve the </a:t>
            </a:r>
            <a:r>
              <a:rPr lang="en-U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heat equation</a:t>
            </a:r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During the process, he recognized that a function can be expressed as </a:t>
            </a:r>
            <a:r>
              <a:rPr lang="en-U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infinite sums of sines and cosines</a:t>
            </a:r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different frequencies, now known as the </a:t>
            </a:r>
            <a:r>
              <a:rPr lang="en-US" sz="2400" b="0" i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Fourier series</a:t>
            </a:r>
            <a:r>
              <a:rPr lang="en-US" sz="2400" b="0" i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Fourier transform 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a representation in which any function can be expressed as the integral of sines and cosines multiplied with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weighted function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pPr algn="just"/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Also, any function represented in either Fourier series or transform can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reconstructed completely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by an inverse process. This is known as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inverse Fourier transform</a:t>
            </a:r>
            <a:r>
              <a:rPr lang="en-US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325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Comparison of Low-pass Filters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E0BDF9-2EB4-4E0E-BC09-849D1D340538}"/>
              </a:ext>
            </a:extLst>
          </p:cNvPr>
          <p:cNvGrpSpPr/>
          <p:nvPr/>
        </p:nvGrpSpPr>
        <p:grpSpPr>
          <a:xfrm>
            <a:off x="454404" y="2599765"/>
            <a:ext cx="11283191" cy="3281083"/>
            <a:chOff x="485782" y="3146612"/>
            <a:chExt cx="11283191" cy="328108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DA80D0C-93C8-4E58-A08F-40365E484B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2157"/>
            <a:stretch/>
          </p:blipFill>
          <p:spPr>
            <a:xfrm>
              <a:off x="485782" y="3146612"/>
              <a:ext cx="5610218" cy="32810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56BFD5-7E59-4A1E-9222-DCAB86608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2157"/>
            <a:stretch/>
          </p:blipFill>
          <p:spPr>
            <a:xfrm>
              <a:off x="6158755" y="3146612"/>
              <a:ext cx="5610218" cy="3281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664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Ideal High-pass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function for the 2D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ideal high-pass filter (IHPF)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by: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cutoff frequency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d(u, v)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Euclidean distance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origin.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90593D-42DA-439D-8EEA-9CAD7C749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4161" y="3187891"/>
            <a:ext cx="4028973" cy="1161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46267F-2511-4663-BBF0-8C568D8BE0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134" y="2921021"/>
            <a:ext cx="5451223" cy="16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380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Ideal High-pass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03B7D9C-FE0A-4B9A-AFCE-4862B115D848}"/>
              </a:ext>
            </a:extLst>
          </p:cNvPr>
          <p:cNvGrpSpPr/>
          <p:nvPr/>
        </p:nvGrpSpPr>
        <p:grpSpPr>
          <a:xfrm>
            <a:off x="1509160" y="1904343"/>
            <a:ext cx="9173679" cy="4669752"/>
            <a:chOff x="2178424" y="1877449"/>
            <a:chExt cx="9173679" cy="46697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9191E7-A413-4537-9C64-A842F6784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78424" y="2124230"/>
              <a:ext cx="4388020" cy="44229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BCB63E-3384-4C64-BEC0-54CD02E96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468" y="1877449"/>
              <a:ext cx="4114065" cy="2590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70FF679-9766-416E-A7EE-84F9B9106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059468" y="4468249"/>
              <a:ext cx="4292635" cy="138570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ED172C5-33B5-4CCD-8774-B2BA438BA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223247" y="1877449"/>
              <a:ext cx="4114065" cy="24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0393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Butterworth High-pass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function for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Butterworth high-pass filter (BHPF)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below: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cut-off frequency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d(u, v)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Euclidean distance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origin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order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BHPF.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46D1F85-D07B-4F9C-843E-EF853AE03FE6}"/>
              </a:ext>
            </a:extLst>
          </p:cNvPr>
          <p:cNvGrpSpPr/>
          <p:nvPr/>
        </p:nvGrpSpPr>
        <p:grpSpPr>
          <a:xfrm>
            <a:off x="1329028" y="2757451"/>
            <a:ext cx="9533941" cy="1683756"/>
            <a:chOff x="1362634" y="2587122"/>
            <a:chExt cx="9533941" cy="16837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B4AFFF-9339-40DA-B895-EFEF9D5E4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2634" y="2807562"/>
              <a:ext cx="4020671" cy="124287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3045FA4-3C9D-4E87-9969-A26CA426A0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57" t="64240" r="12960" b="2025"/>
            <a:stretch/>
          </p:blipFill>
          <p:spPr>
            <a:xfrm>
              <a:off x="5383305" y="2587122"/>
              <a:ext cx="5513270" cy="1683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6556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Butterworth High-pass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C9B63-17E4-4ED0-A177-90F5C901AE12}"/>
              </a:ext>
            </a:extLst>
          </p:cNvPr>
          <p:cNvGrpSpPr/>
          <p:nvPr/>
        </p:nvGrpSpPr>
        <p:grpSpPr>
          <a:xfrm>
            <a:off x="1915338" y="1900517"/>
            <a:ext cx="8361324" cy="4837996"/>
            <a:chOff x="1714500" y="1882588"/>
            <a:chExt cx="8361324" cy="483799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368D18D-503C-4FBB-BDCD-9A255B93390A}"/>
                </a:ext>
              </a:extLst>
            </p:cNvPr>
            <p:cNvGrpSpPr/>
            <p:nvPr/>
          </p:nvGrpSpPr>
          <p:grpSpPr>
            <a:xfrm>
              <a:off x="1714500" y="1882588"/>
              <a:ext cx="3977362" cy="4837996"/>
              <a:chOff x="1714500" y="1954306"/>
              <a:chExt cx="3977362" cy="4837996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D7A8E25-5404-4BD0-A0E2-2B2D11BCD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14500" y="1954306"/>
                <a:ext cx="3745006" cy="2496671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561EFFDF-30A5-4392-AB02-E190369ED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714500" y="4450977"/>
                <a:ext cx="3977362" cy="2341325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B2C0B2E-6AC1-4AD8-BEDD-77348E9CF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87697" y="1882588"/>
              <a:ext cx="4088127" cy="3932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9761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Gaussian High-pass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convolution function for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Gaussian high-pass filter (GHPF)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below: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where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</a:t>
            </a:r>
            <a:r>
              <a:rPr lang="en-US" sz="2400" i="1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0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cut-off frequency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and </a:t>
            </a:r>
            <a:r>
              <a:rPr lang="en-US" sz="2400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d(u, v)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Euclidean distance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from the origin.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DD241C7-EA54-44C8-AD2B-748920F081B1}"/>
              </a:ext>
            </a:extLst>
          </p:cNvPr>
          <p:cNvGrpSpPr/>
          <p:nvPr/>
        </p:nvGrpSpPr>
        <p:grpSpPr>
          <a:xfrm>
            <a:off x="1968312" y="2837100"/>
            <a:ext cx="8255373" cy="1419506"/>
            <a:chOff x="1721223" y="2837100"/>
            <a:chExt cx="8255373" cy="14195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80966C-DE33-4F59-82F7-208126CDD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721223" y="3074060"/>
              <a:ext cx="3584761" cy="94558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F32AAA-8858-4B31-9071-EC274F9956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67" t="56032" r="11901" b="10239"/>
            <a:stretch/>
          </p:blipFill>
          <p:spPr>
            <a:xfrm>
              <a:off x="5305984" y="2837100"/>
              <a:ext cx="4670612" cy="1419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2035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Gaussian High-pass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7763B5-52C4-4B2B-B4E2-7092119BF860}"/>
              </a:ext>
            </a:extLst>
          </p:cNvPr>
          <p:cNvGrpSpPr/>
          <p:nvPr/>
        </p:nvGrpSpPr>
        <p:grpSpPr>
          <a:xfrm>
            <a:off x="1378896" y="1936375"/>
            <a:ext cx="9434207" cy="4733365"/>
            <a:chOff x="2022687" y="1909481"/>
            <a:chExt cx="9434207" cy="473336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CFE3688-61E8-4B61-8892-6D77CFBC9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22687" y="1909481"/>
              <a:ext cx="4806034" cy="47333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855014-7352-4DFB-BC6B-64B7954D6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82194" y="1909481"/>
              <a:ext cx="4474700" cy="4700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2248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Comparison of High-pass Filters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E38EFB-D794-4ABA-ACB5-BF72E019FAD4}"/>
              </a:ext>
            </a:extLst>
          </p:cNvPr>
          <p:cNvGrpSpPr/>
          <p:nvPr/>
        </p:nvGrpSpPr>
        <p:grpSpPr>
          <a:xfrm>
            <a:off x="364608" y="2919585"/>
            <a:ext cx="11462784" cy="2728180"/>
            <a:chOff x="-1193819" y="2874762"/>
            <a:chExt cx="13785871" cy="328108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F8888A-88BF-4F76-8AEC-42BDB31D0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2157"/>
            <a:stretch/>
          </p:blipFill>
          <p:spPr>
            <a:xfrm>
              <a:off x="5749733" y="2874762"/>
              <a:ext cx="6842319" cy="32810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77C465A-4587-4E2F-AA4B-9B9421A4C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2157"/>
            <a:stretch/>
          </p:blipFill>
          <p:spPr>
            <a:xfrm>
              <a:off x="-1193819" y="2874762"/>
              <a:ext cx="6842319" cy="32810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8151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Band-pass Filter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4AD961-D877-483C-AB5B-B78038C1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band-pass filter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as the name indicates, allows frequency from a band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range of values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All the frequencies from outside the band are set to zero.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Similar to the low-pass and high-pass filters, band-pass filters can be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Ideal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Butterworth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or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Gaussian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Let us consider the ideal band-pass filter,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IBPF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 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9FC61-E340-47FB-8343-52CF3C5952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80" b="50000"/>
          <a:stretch/>
        </p:blipFill>
        <p:spPr>
          <a:xfrm>
            <a:off x="2941544" y="4500282"/>
            <a:ext cx="6667500" cy="19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44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Band-pass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F29EFB6-DFD3-4BE7-93CC-A3449CD2172A}"/>
              </a:ext>
            </a:extLst>
          </p:cNvPr>
          <p:cNvGrpSpPr/>
          <p:nvPr/>
        </p:nvGrpSpPr>
        <p:grpSpPr>
          <a:xfrm>
            <a:off x="1666090" y="1951273"/>
            <a:ext cx="8859819" cy="4451207"/>
            <a:chOff x="1873623" y="1951273"/>
            <a:chExt cx="8859819" cy="44512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2D35DD-D0EA-4B84-ACBF-2F6FDB003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73623" y="1951273"/>
              <a:ext cx="3908612" cy="102220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325D87-B6BD-4DDA-98DF-64A98AAD40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b="50000"/>
            <a:stretch/>
          </p:blipFill>
          <p:spPr>
            <a:xfrm>
              <a:off x="1873623" y="2973480"/>
              <a:ext cx="4144270" cy="3429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BCD834-9BC6-45DA-86AA-70C6BA3F9F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t="50000"/>
            <a:stretch/>
          </p:blipFill>
          <p:spPr>
            <a:xfrm>
              <a:off x="6589172" y="1951273"/>
              <a:ext cx="4144270" cy="342900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C603C3-EC65-48F4-89DE-BC2FFC4EF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9172" y="5380274"/>
              <a:ext cx="4144270" cy="940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83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16C9-8A38-4EFD-9A1C-135E52E1A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BB19A-7079-4D20-82F7-B2002F6ED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772069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Since the development of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Fast Fourier Transform algorithm (FFT)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the applications of Fourier transforms have affected several fields including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remote sensing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signal processing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and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processing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.</a:t>
            </a:r>
          </a:p>
          <a:p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 image processing, Fourier transforms are used for the following: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filtering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compression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enhancement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restoration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analysis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Image 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131723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C644-99F7-4DBA-B4BC-F089BA5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Band-pass Filter </a:t>
            </a:r>
            <a:r>
              <a:rPr lang="en-US" sz="2000" b="1" cap="none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/>
              </a:rPr>
              <a:t>(cont.) </a:t>
            </a:r>
            <a:endParaRPr lang="en-US" sz="3600" b="1" cap="none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718A4D-73A9-43A8-8CD7-972F6124F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2992" y="2020141"/>
            <a:ext cx="7406015" cy="4371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39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A Fourier transform of a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continuous function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in one variable </a:t>
                </a:r>
                <a:r>
                  <a:rPr lang="en-US" sz="2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f(x)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given by the following equation:</a:t>
                </a:r>
              </a:p>
              <a:p>
                <a:pPr marL="0" indent="0" algn="just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rad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. </a:t>
                </a:r>
              </a:p>
              <a:p>
                <a:pPr algn="just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The function </a:t>
                </a:r>
                <a:r>
                  <a:rPr lang="en-US" sz="2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f(x)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can be retrieved by finding the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inverse Fourier transform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of </a:t>
                </a:r>
                <a:r>
                  <a:rPr lang="en-US" sz="2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F (u)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; which is given by the following equation:</a:t>
                </a: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  <a:blipFill>
                <a:blip r:embed="rId2"/>
                <a:stretch>
                  <a:fillRect l="-884" t="-3317" r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8834986-146E-4590-A8A5-ADDF1E9DF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309" y="2823575"/>
            <a:ext cx="3963381" cy="1210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D64774-16EB-42FC-880E-8EF49E04F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4308" y="5366140"/>
            <a:ext cx="3963381" cy="122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2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89A3-EB89-42D2-8362-624B4DA2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The Fourier transform of a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one-variable discrete function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f(x)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for </a:t>
            </a: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x, u = 0, 1, …, L − 1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by the following equation (DFT):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Likewise,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inverse discrete Fourier transform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, IDFT </a:t>
            </a:r>
            <a:r>
              <a:rPr 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for </a:t>
            </a:r>
            <a:r>
              <a:rPr lang="en-US" sz="2000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x, u </a:t>
            </a:r>
            <a:r>
              <a:rPr lang="en-US" sz="20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= 0, 1, …, L − 1 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is given by the following equation:</a:t>
            </a: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16B3B-5A1D-423F-B73B-7D5993E6F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556" y="3070537"/>
            <a:ext cx="3963381" cy="1334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206DCF-5CAB-4507-B937-C19099E8C8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51555" y="5131938"/>
            <a:ext cx="3963382" cy="145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9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Using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Euler’s formula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, the above equation simplifies to:</a:t>
                </a: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marL="0" indent="0" algn="just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marL="0" indent="0" algn="just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algn="just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Now, using the fact that the 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cos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an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even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function, 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and that the </a:t>
                </a:r>
                <a:r>
                  <a:rPr lang="en-US" sz="2400" i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sin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an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odd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function, 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,it can be simplified to:</a:t>
                </a:r>
              </a:p>
              <a:p>
                <a:pPr marL="0" indent="0" algn="just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marL="0" indent="0" algn="just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  <a:blipFill>
                <a:blip r:embed="rId2"/>
                <a:stretch>
                  <a:fillRect l="-608" t="-4478" r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E2C3168-A3D2-4E46-8194-0B299EC65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0058" y="2713321"/>
            <a:ext cx="7351882" cy="1306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B716D-57C4-4064-BCF4-318E54264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0058" y="5175982"/>
            <a:ext cx="7351883" cy="136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6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289A3-EB89-42D2-8362-624B4DA21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11029615" cy="3678303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Each term of </a:t>
            </a:r>
            <a:r>
              <a:rPr 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F(u)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is known as the 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coefficient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R10"/>
              </a:rPr>
              <a:t> of the Fourier transform.</a:t>
            </a: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marL="0" indent="0" algn="just">
              <a:buNone/>
            </a:pP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  <a:p>
            <a:pPr algn="just"/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R1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E8340D-AA1B-401B-A348-21A466FF5CB3}"/>
              </a:ext>
            </a:extLst>
          </p:cNvPr>
          <p:cNvGrpSpPr/>
          <p:nvPr/>
        </p:nvGrpSpPr>
        <p:grpSpPr>
          <a:xfrm>
            <a:off x="1368041" y="3213311"/>
            <a:ext cx="9455918" cy="2574848"/>
            <a:chOff x="1167652" y="3374676"/>
            <a:chExt cx="9455918" cy="25748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CDCE62-80FB-4379-AC9B-8841E4EE7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68430" y="3849204"/>
              <a:ext cx="9055140" cy="168201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7C583F-AEB1-4CA1-B9A3-37633F99BC8E}"/>
                </a:ext>
              </a:extLst>
            </p:cNvPr>
            <p:cNvGrpSpPr/>
            <p:nvPr/>
          </p:nvGrpSpPr>
          <p:grpSpPr>
            <a:xfrm>
              <a:off x="5199528" y="3384664"/>
              <a:ext cx="1900519" cy="908407"/>
              <a:chOff x="5199528" y="3384664"/>
              <a:chExt cx="1900519" cy="908407"/>
            </a:xfrm>
          </p:grpSpPr>
          <p:sp>
            <p:nvSpPr>
              <p:cNvPr id="4" name="Left Brace 3">
                <a:extLst>
                  <a:ext uri="{FF2B5EF4-FFF2-40B4-BE49-F238E27FC236}">
                    <a16:creationId xmlns:a16="http://schemas.microsoft.com/office/drawing/2014/main" id="{8C94D281-E9D5-4025-8417-F7CF29EAB288}"/>
                  </a:ext>
                </a:extLst>
              </p:cNvPr>
              <p:cNvSpPr/>
              <p:nvPr/>
            </p:nvSpPr>
            <p:spPr>
              <a:xfrm rot="5400000">
                <a:off x="5876364" y="3069388"/>
                <a:ext cx="546847" cy="1900519"/>
              </a:xfrm>
              <a:prstGeom prst="leftBrace">
                <a:avLst>
                  <a:gd name="adj1" fmla="val 22328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ADD32B-9E92-4096-BE8F-1C5E91626315}"/>
                  </a:ext>
                </a:extLst>
              </p:cNvPr>
              <p:cNvSpPr txBox="1"/>
              <p:nvPr/>
            </p:nvSpPr>
            <p:spPr>
              <a:xfrm>
                <a:off x="5266763" y="3384664"/>
                <a:ext cx="17660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part (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R(u)</a:t>
                </a:r>
                <a:r>
                  <a:rPr lang="en-US" sz="180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C8964AE-7C93-4F52-8B95-691198923BA0}"/>
                </a:ext>
              </a:extLst>
            </p:cNvPr>
            <p:cNvGrpSpPr/>
            <p:nvPr/>
          </p:nvGrpSpPr>
          <p:grpSpPr>
            <a:xfrm>
              <a:off x="7754764" y="3374676"/>
              <a:ext cx="2214087" cy="918395"/>
              <a:chOff x="5042743" y="3374676"/>
              <a:chExt cx="2214087" cy="918395"/>
            </a:xfrm>
          </p:grpSpPr>
          <p:sp>
            <p:nvSpPr>
              <p:cNvPr id="12" name="Left Brace 11">
                <a:extLst>
                  <a:ext uri="{FF2B5EF4-FFF2-40B4-BE49-F238E27FC236}">
                    <a16:creationId xmlns:a16="http://schemas.microsoft.com/office/drawing/2014/main" id="{B534D47D-8E35-4D28-BD82-CB9250C53F72}"/>
                  </a:ext>
                </a:extLst>
              </p:cNvPr>
              <p:cNvSpPr/>
              <p:nvPr/>
            </p:nvSpPr>
            <p:spPr>
              <a:xfrm rot="5400000">
                <a:off x="5876364" y="3069388"/>
                <a:ext cx="546847" cy="1900519"/>
              </a:xfrm>
              <a:prstGeom prst="leftBrace">
                <a:avLst>
                  <a:gd name="adj1" fmla="val 22328"/>
                  <a:gd name="adj2" fmla="val 50000"/>
                </a:avLst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3044B-0D80-4718-9563-4730511A6515}"/>
                  </a:ext>
                </a:extLst>
              </p:cNvPr>
              <p:cNvSpPr txBox="1"/>
              <p:nvPr/>
            </p:nvSpPr>
            <p:spPr>
              <a:xfrm>
                <a:off x="5042743" y="3374676"/>
                <a:ext cx="2214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imaginary part (</a:t>
                </a:r>
                <a:r>
                  <a:rPr lang="en-US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I(u)</a:t>
                </a:r>
                <a:r>
                  <a:rPr 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AF1801A-4119-4D52-8276-E31DA9C21B83}"/>
                </a:ext>
              </a:extLst>
            </p:cNvPr>
            <p:cNvGrpSpPr/>
            <p:nvPr/>
          </p:nvGrpSpPr>
          <p:grpSpPr>
            <a:xfrm>
              <a:off x="1167652" y="4840942"/>
              <a:ext cx="2236695" cy="785489"/>
              <a:chOff x="1167652" y="4840942"/>
              <a:chExt cx="2236695" cy="785489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C5C9674-0A7F-4D30-A900-A2DF3B51BF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86000" y="4840942"/>
                <a:ext cx="277906" cy="484093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31CFC0-E87E-4C27-BBF2-6A84410889A2}"/>
                  </a:ext>
                </a:extLst>
              </p:cNvPr>
              <p:cNvSpPr txBox="1"/>
              <p:nvPr/>
            </p:nvSpPr>
            <p:spPr>
              <a:xfrm>
                <a:off x="1167652" y="5257099"/>
                <a:ext cx="2236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frequency variable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A09C288-61CD-4087-9221-D684A333E195}"/>
                </a:ext>
              </a:extLst>
            </p:cNvPr>
            <p:cNvGrpSpPr/>
            <p:nvPr/>
          </p:nvGrpSpPr>
          <p:grpSpPr>
            <a:xfrm>
              <a:off x="4121917" y="4840942"/>
              <a:ext cx="2236695" cy="1108582"/>
              <a:chOff x="1167652" y="4517849"/>
              <a:chExt cx="2236695" cy="1108582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D83B2F4-3C58-4E2B-A9ED-E5E273B115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14959" y="4517849"/>
                <a:ext cx="471041" cy="807187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D704E8D-AF18-4647-9B52-E93B3AAE9689}"/>
                  </a:ext>
                </a:extLst>
              </p:cNvPr>
              <p:cNvSpPr txBox="1"/>
              <p:nvPr/>
            </p:nvSpPr>
            <p:spPr>
              <a:xfrm>
                <a:off x="1167652" y="5257099"/>
                <a:ext cx="22366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variable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445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084CB-49D1-49A6-87F6-034493310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Definition of Fourier Transform </a:t>
            </a:r>
            <a:r>
              <a:rPr lang="en-US" sz="2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(cont.)</a:t>
            </a:r>
            <a:endParaRPr lang="en-US" sz="3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For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computational purposes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, it is convenient to represent the Fourier transform in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polar form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as:</a:t>
                </a:r>
              </a:p>
              <a:p>
                <a:pPr marL="0" indent="0" algn="just">
                  <a:buNone/>
                </a:pPr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  <a:p>
                <a:pPr marL="0" indent="0" algn="just">
                  <a:buNone/>
                </a:pP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called the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magnitude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of the Fourier transform 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𝑡𝑎𝑛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38100" dir="2700000" algn="tl">
                                        <a:srgbClr val="000000">
                                          <a:alpha val="43137"/>
                                        </a:srgbClr>
                                      </a:outerShdw>
                                    </a:effectLst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called the </a:t>
                </a:r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phase angle 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of the transform. </a:t>
                </a:r>
              </a:p>
              <a:p>
                <a:pPr algn="just"/>
                <a:r>
                  <a:rPr lang="en-US" sz="2400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Power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, </a:t>
                </a:r>
                <a:r>
                  <a:rPr lang="en-US" sz="2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P(u)</a:t>
                </a:r>
                <a:r>
                  <a:rPr lang="en-US" sz="2400" i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  <a:cs typeface="Times New Roman" panose="02020603050405020304" pitchFamily="18" charset="0"/>
                  </a:rPr>
                  <a:t>,</a:t>
                </a:r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MR10"/>
                  </a:rPr>
                  <a:t> is defined as the following: </a:t>
                </a:r>
              </a:p>
              <a:p>
                <a:pPr algn="just"/>
                <a:endPara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MR1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E289A3-EB89-42D2-8362-624B4DA21C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180496"/>
                <a:ext cx="11029615" cy="3678303"/>
              </a:xfrm>
              <a:blipFill>
                <a:blip r:embed="rId2"/>
                <a:stretch>
                  <a:fillRect l="-884" r="-1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D25535-31E3-4961-A6DD-33CAD7AB6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88351" y="2749277"/>
            <a:ext cx="3615298" cy="8948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31D365-7C81-48AB-8486-E4CE12AA5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6017" y="5402540"/>
            <a:ext cx="4813207" cy="91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71382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12994</TotalTime>
  <Words>1824</Words>
  <Application>Microsoft Office PowerPoint</Application>
  <PresentationFormat>Widescreen</PresentationFormat>
  <Paragraphs>186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Cambria Math</vt:lpstr>
      <vt:lpstr>CMR10</vt:lpstr>
      <vt:lpstr>Gill Sans MT</vt:lpstr>
      <vt:lpstr>Times New Roman</vt:lpstr>
      <vt:lpstr>Wingdings 2</vt:lpstr>
      <vt:lpstr>Dividend</vt:lpstr>
      <vt:lpstr>Digital Image Processing</vt:lpstr>
      <vt:lpstr>Introduction</vt:lpstr>
      <vt:lpstr>Introduction (cont.)</vt:lpstr>
      <vt:lpstr>Introduction (cont.)</vt:lpstr>
      <vt:lpstr>Definition of Fourier Transform</vt:lpstr>
      <vt:lpstr>Definition of Fourier Transform (cont.)</vt:lpstr>
      <vt:lpstr>Definition of Fourier Transform (cont.)</vt:lpstr>
      <vt:lpstr>Definition of Fourier Transform (cont.)</vt:lpstr>
      <vt:lpstr>Definition of Fourier Transform (cont.)</vt:lpstr>
      <vt:lpstr>Definition of Fourier Transform (cont.)</vt:lpstr>
      <vt:lpstr>Definition of Fourier Transform (cont.)</vt:lpstr>
      <vt:lpstr>Two-Dimensional Fourier Transform</vt:lpstr>
      <vt:lpstr>Two-Dimensional Fourier Transform (cont.)</vt:lpstr>
      <vt:lpstr>Two-Dimensional Fourier Transform (cont.)</vt:lpstr>
      <vt:lpstr>2D Fourier Transform Properties</vt:lpstr>
      <vt:lpstr>Fast Fourier Transform using Python</vt:lpstr>
      <vt:lpstr>Fast Fourier Transform using Python (cont.)</vt:lpstr>
      <vt:lpstr>Convolution</vt:lpstr>
      <vt:lpstr>Convolution (cont.)</vt:lpstr>
      <vt:lpstr>Convolution in Fourier Space</vt:lpstr>
      <vt:lpstr>Filtering in the Frequency Domain</vt:lpstr>
      <vt:lpstr>Ideal Low-pass Filter</vt:lpstr>
      <vt:lpstr>Ideal Low-pass Filter (cont.) </vt:lpstr>
      <vt:lpstr>Ideal Low-pass Filter (cont.) </vt:lpstr>
      <vt:lpstr>Butterworth Low-pass Filter</vt:lpstr>
      <vt:lpstr>Butterworth Low-pass Filter (cont.) </vt:lpstr>
      <vt:lpstr>Gaussian Low-pass Filter</vt:lpstr>
      <vt:lpstr>Gaussian Low-pass Filter (cont.) </vt:lpstr>
      <vt:lpstr>Gaussian Low-pass Filter (cont.) </vt:lpstr>
      <vt:lpstr>Comparison of Low-pass Filters</vt:lpstr>
      <vt:lpstr>Ideal High-pass Filter</vt:lpstr>
      <vt:lpstr>Ideal High-pass Filter (cont.) </vt:lpstr>
      <vt:lpstr>Butterworth High-pass Filter</vt:lpstr>
      <vt:lpstr>Butterworth High-pass Filter (cont.) </vt:lpstr>
      <vt:lpstr>Gaussian High-pass Filter</vt:lpstr>
      <vt:lpstr>Gaussian High-pass Filter (cont.) </vt:lpstr>
      <vt:lpstr>Comparison of High-pass Filters</vt:lpstr>
      <vt:lpstr>Band-pass Filter</vt:lpstr>
      <vt:lpstr>Band-pass Filter (cont.) </vt:lpstr>
      <vt:lpstr>Band-pass Filter (cont.)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</dc:title>
  <dc:creator>Mohammad Javad Parseh</dc:creator>
  <cp:lastModifiedBy>Mohammad Javad Parseh</cp:lastModifiedBy>
  <cp:revision>428</cp:revision>
  <dcterms:created xsi:type="dcterms:W3CDTF">2024-09-27T23:09:34Z</dcterms:created>
  <dcterms:modified xsi:type="dcterms:W3CDTF">2024-12-24T20:03:38Z</dcterms:modified>
</cp:coreProperties>
</file>